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12975"/>
            <a:ext cx="7620000" cy="2016225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8600" i="1" dirty="0" smtClean="0"/>
              <a:t>Вопросы-вставки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560840" cy="2592288"/>
          </a:xfrm>
        </p:spPr>
        <p:txBody>
          <a:bodyPr>
            <a:normAutofit/>
          </a:bodyPr>
          <a:lstStyle/>
          <a:p>
            <a:pPr algn="ctr"/>
            <a:r>
              <a:rPr lang="ru-RU" sz="5400" i="1" dirty="0" smtClean="0"/>
              <a:t>Биографии и творчество композиторов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xmlns="" val="966979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20888"/>
            <a:ext cx="8496944" cy="424847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ru-RU" dirty="0"/>
              <a:t> </a:t>
            </a:r>
          </a:p>
          <a:p>
            <a:r>
              <a:rPr lang="ru-RU" sz="5000" dirty="0"/>
              <a:t>1. Встреча  с этим великим русским композитором заставила Даргомыжского по-настоящему задуматься о смысле композиторского творчества................................(фамилия композитора). </a:t>
            </a:r>
          </a:p>
          <a:p>
            <a:r>
              <a:rPr lang="ru-RU" sz="5000" dirty="0"/>
              <a:t>2. Первой оперой композитора стала опера "Эсмеральда" на сюжет романа "Собор Парижской Богоматери"  французского писателя ..........................................(автор романа). </a:t>
            </a:r>
          </a:p>
          <a:p>
            <a:r>
              <a:rPr lang="ru-RU" sz="5000" dirty="0"/>
              <a:t>3.В конце 30-х-40-х годов Даргомыжский создает много камерных вокальных произведений. Среди них романсы "Я вас любил", "Юноша и дева", "Ночной зефир" на слова ………………  (автор стихов). </a:t>
            </a:r>
          </a:p>
          <a:p>
            <a:r>
              <a:rPr lang="ru-RU" sz="5000" dirty="0"/>
              <a:t>4. "Русалка" стала первой русской классической оперой в реалистическом жанре................................(жанр оперы). </a:t>
            </a:r>
          </a:p>
          <a:p>
            <a:r>
              <a:rPr lang="ru-RU" sz="5000" dirty="0"/>
              <a:t>5. Во время работы над "Русалкой" Даргомыжский пишет много романсов, в том числе, "Мне грустно", "И скучно и грустно" на стихи .........................................(автор стихов). </a:t>
            </a:r>
          </a:p>
          <a:p>
            <a:r>
              <a:rPr lang="ru-RU" sz="5000" dirty="0"/>
              <a:t>6. В это же время Даргомыжский открывает новые стороны поэзии </a:t>
            </a:r>
            <a:r>
              <a:rPr lang="ru-RU" sz="5000" dirty="0" err="1"/>
              <a:t>А.С.Пушкина</a:t>
            </a:r>
            <a:r>
              <a:rPr lang="ru-RU" sz="5000" dirty="0"/>
              <a:t> и сочиняет комедийно-бытовую сценку...........................................(название произведения)</a:t>
            </a:r>
            <a:r>
              <a:rPr lang="ru-RU" sz="5000" b="1" i="1" dirty="0"/>
              <a:t>.</a:t>
            </a:r>
            <a:endParaRPr lang="ru-RU" sz="5000" dirty="0"/>
          </a:p>
          <a:p>
            <a:r>
              <a:rPr lang="ru-RU" sz="5000" dirty="0"/>
              <a:t>7. Последним произведением композитора стала незаконченная опера ....................(название оперы). </a:t>
            </a:r>
          </a:p>
          <a:p>
            <a:r>
              <a:rPr lang="ru-RU" sz="5000" dirty="0"/>
              <a:t>8. Согласно завещанию композитора, оперу закончил </a:t>
            </a:r>
            <a:r>
              <a:rPr lang="ru-RU" sz="5000" dirty="0" err="1"/>
              <a:t>Ц.А.Кюи</a:t>
            </a:r>
            <a:r>
              <a:rPr lang="ru-RU" sz="5000" dirty="0"/>
              <a:t>, а оркестровал ........................ (фамилия композитора). </a:t>
            </a:r>
          </a:p>
          <a:p>
            <a:r>
              <a:rPr lang="ru-RU" sz="5000" dirty="0"/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627784" y="548680"/>
            <a:ext cx="6336704" cy="1944215"/>
          </a:xfrm>
        </p:spPr>
        <p:txBody>
          <a:bodyPr/>
          <a:lstStyle/>
          <a:p>
            <a:r>
              <a:rPr lang="ru-RU" dirty="0" smtClean="0"/>
              <a:t>Александр Сергеевич Даргомыжский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1" y="116632"/>
            <a:ext cx="1656185" cy="208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1431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04864"/>
            <a:ext cx="8208912" cy="424847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ru-RU" dirty="0"/>
              <a:t>1. Помимо музыки Бородин с детских лет увлекался естествознанием и ……(название науки).</a:t>
            </a:r>
            <a:r>
              <a:rPr lang="ru-RU" b="1" i="1" dirty="0"/>
              <a:t> </a:t>
            </a:r>
            <a:r>
              <a:rPr lang="ru-RU" dirty="0"/>
              <a:t>2. В 1850 году </a:t>
            </a:r>
            <a:r>
              <a:rPr lang="ru-RU" dirty="0" err="1"/>
              <a:t>А.П.Бородин</a:t>
            </a:r>
            <a:r>
              <a:rPr lang="ru-RU" dirty="0"/>
              <a:t> поступил в ……………………(название учебного учреждения). </a:t>
            </a:r>
          </a:p>
          <a:p>
            <a:r>
              <a:rPr lang="ru-RU" dirty="0"/>
              <a:t>3. Во время командировки в Германию Бородин знакомится со своей будущей женой, талантливой русской пианисткой …………………(фамилия). </a:t>
            </a:r>
          </a:p>
          <a:p>
            <a:r>
              <a:rPr lang="ru-RU" dirty="0"/>
              <a:t>4. В 1862 году Бородин знакомится с композиторами кружка «Могучая кучка» и их руководителем ………………..(фамилия). </a:t>
            </a:r>
          </a:p>
          <a:p>
            <a:r>
              <a:rPr lang="bg-BG" dirty="0"/>
              <a:t>5. </a:t>
            </a:r>
            <a:r>
              <a:rPr lang="ru-RU" dirty="0"/>
              <a:t>В 1869 году была задумана новая симфония героического характера, которую друзья композитора называли «славянской героической», «львиной»,  ………...(название симфонии).</a:t>
            </a:r>
            <a:r>
              <a:rPr lang="ru-RU" b="1" dirty="0"/>
              <a:t> </a:t>
            </a:r>
            <a:endParaRPr lang="ru-RU" dirty="0"/>
          </a:p>
          <a:p>
            <a:r>
              <a:rPr lang="ru-RU" dirty="0"/>
              <a:t>6. 26 января 1882 года в одном из концертов Русского музыкального общества прозвучал второй квартет Бородина, явивший слушателям одну из жемчужин русской лирики, </a:t>
            </a:r>
            <a:r>
              <a:rPr lang="en-US" dirty="0"/>
              <a:t>III</a:t>
            </a:r>
            <a:r>
              <a:rPr lang="ru-RU" dirty="0"/>
              <a:t> часть - ………………..(название части квартета). </a:t>
            </a:r>
          </a:p>
          <a:p>
            <a:r>
              <a:rPr lang="ru-RU" dirty="0"/>
              <a:t>7. В 80- годы Бородин сочиняет несколько ярких романсов, в том числе, «Для берегов отчизны </a:t>
            </a:r>
            <a:r>
              <a:rPr lang="ru-RU" dirty="0" err="1"/>
              <a:t>дальной</a:t>
            </a:r>
            <a:r>
              <a:rPr lang="ru-RU" dirty="0"/>
              <a:t>» на стихи …………………(автор стихов). </a:t>
            </a:r>
          </a:p>
          <a:p>
            <a:r>
              <a:rPr lang="ru-RU" dirty="0"/>
              <a:t>8. Бородин не успел завершить оперу «Князь Игорь». Ее закончили </a:t>
            </a:r>
            <a:r>
              <a:rPr lang="ru-RU" dirty="0" err="1"/>
              <a:t>А.К.Глазунов</a:t>
            </a:r>
            <a:r>
              <a:rPr lang="ru-RU" dirty="0"/>
              <a:t> и ..………... ………(фамилия композитора). </a:t>
            </a:r>
          </a:p>
          <a:p>
            <a:r>
              <a:rPr lang="ru-RU" b="1" i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Александр Порфирьевич Бородин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5" y="116632"/>
            <a:ext cx="1440160" cy="198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930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420888"/>
            <a:ext cx="9100592" cy="433881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ru-RU" dirty="0"/>
              <a:t>1. Воспоминания детских лет отражены Мусоргским в одной из его ранних фортепианных пьес и в некоторых номерах вокального цикла ……………………..….. (название цикла). </a:t>
            </a:r>
          </a:p>
          <a:p>
            <a:r>
              <a:rPr lang="ru-RU" dirty="0"/>
              <a:t>2. Много радости юный Мусоргский находит в общении с композиторами «Могучей кучки», а также с идейным вдохновителем и музыкальным критиком ………………………(фамилия). </a:t>
            </a:r>
          </a:p>
          <a:p>
            <a:r>
              <a:rPr lang="ru-RU" dirty="0"/>
              <a:t>3. В начале 60-х годов Мусоргский работает над своей первой оперой «</a:t>
            </a:r>
            <a:r>
              <a:rPr lang="ru-RU" dirty="0" err="1"/>
              <a:t>Саламбо</a:t>
            </a:r>
            <a:r>
              <a:rPr lang="ru-RU" dirty="0"/>
              <a:t>» по роману ………………(фамилия автора романа). </a:t>
            </a:r>
          </a:p>
          <a:p>
            <a:r>
              <a:rPr lang="ru-RU" dirty="0"/>
              <a:t>4.В 1867 году появляются песни «</a:t>
            </a:r>
            <a:r>
              <a:rPr lang="ru-RU" dirty="0" err="1"/>
              <a:t>Калистрат</a:t>
            </a:r>
            <a:r>
              <a:rPr lang="ru-RU" dirty="0"/>
              <a:t>», «Колыбельная </a:t>
            </a:r>
            <a:r>
              <a:rPr lang="ru-RU" dirty="0" err="1"/>
              <a:t>Еремушке</a:t>
            </a:r>
            <a:r>
              <a:rPr lang="ru-RU" dirty="0"/>
              <a:t>» на слова …………</a:t>
            </a:r>
          </a:p>
          <a:p>
            <a:r>
              <a:rPr lang="ru-RU" dirty="0"/>
              <a:t> (автор слов). </a:t>
            </a:r>
          </a:p>
          <a:p>
            <a:r>
              <a:rPr lang="ru-RU" dirty="0"/>
              <a:t>5. Во второй редакции оперы «Борис Годунов» Мусоргский ввел две польские сцены с ролью Марины Мнишек и сочинена кульминационная сцена народного восстания …………………        (название сцены). </a:t>
            </a:r>
          </a:p>
          <a:p>
            <a:r>
              <a:rPr lang="ru-RU" dirty="0"/>
              <a:t>6. В 1874 году Мусоргский написал еще одно неповторимо своеобразное произведение «Картинки с выставки» …………………….. (жанр произведения)</a:t>
            </a:r>
          </a:p>
          <a:p>
            <a:r>
              <a:rPr lang="ru-RU" dirty="0"/>
              <a:t>7. Тяжелый период конца 70-х годов нашел отражение в трагических циклах романсов на слова </a:t>
            </a:r>
            <a:r>
              <a:rPr lang="ru-RU" dirty="0" err="1"/>
              <a:t>А.Голенищева</a:t>
            </a:r>
            <a:r>
              <a:rPr lang="ru-RU" dirty="0"/>
              <a:t>-Кутузова «Без солнца»  и ……………………(название цикла). </a:t>
            </a:r>
          </a:p>
          <a:p>
            <a:r>
              <a:rPr lang="ru-RU" dirty="0"/>
              <a:t>8. Непревзойденным исполнителем роли Бориса Годунова становится  русский певец ……………………….(фамилия, имя певца конца </a:t>
            </a:r>
            <a:r>
              <a:rPr lang="en-US" dirty="0"/>
              <a:t>XIX</a:t>
            </a:r>
            <a:r>
              <a:rPr lang="ru-RU" dirty="0"/>
              <a:t> – начала </a:t>
            </a:r>
            <a:r>
              <a:rPr lang="en-US" dirty="0"/>
              <a:t>XX</a:t>
            </a:r>
            <a:r>
              <a:rPr lang="ru-RU" dirty="0"/>
              <a:t> века). </a:t>
            </a:r>
          </a:p>
          <a:p>
            <a:r>
              <a:rPr lang="ru-RU" b="1" i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88640"/>
            <a:ext cx="6512511" cy="1656184"/>
          </a:xfrm>
        </p:spPr>
        <p:txBody>
          <a:bodyPr/>
          <a:lstStyle/>
          <a:p>
            <a:pPr algn="ctr"/>
            <a:r>
              <a:rPr lang="ru-RU" dirty="0" smtClean="0"/>
              <a:t>Модест Петрович Мусоргский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188640"/>
            <a:ext cx="1656183" cy="211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9953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742" y="2132856"/>
            <a:ext cx="9162742" cy="4711581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ru-RU" dirty="0"/>
              <a:t>1. Важную роль в судьбе юного Римского-Корсакова сыграл преподаватель фортепиано, который начал заниматься с ним основами композиции и познакомил с композиторами "Могучей кучки".................................................... (фамилия преподавателя)</a:t>
            </a:r>
            <a:r>
              <a:rPr lang="ru-RU" b="1" i="1" dirty="0"/>
              <a:t>.</a:t>
            </a:r>
            <a:endParaRPr lang="ru-RU" dirty="0"/>
          </a:p>
          <a:p>
            <a:r>
              <a:rPr lang="ru-RU" dirty="0"/>
              <a:t>2.В 1873 году состоялась премьера первой оперы композитора ..................... (название оперы). </a:t>
            </a:r>
          </a:p>
          <a:p>
            <a:r>
              <a:rPr lang="ru-RU" dirty="0"/>
              <a:t>3.В 80-е годы Римский-Корсаков создает свои лучшие симфонические произведения, в том числе и симфоническую сюиту на сюжет арабских сказок "1000 и одна ночь"............................            (название произведения). </a:t>
            </a:r>
          </a:p>
          <a:p>
            <a:r>
              <a:rPr lang="ru-RU" dirty="0"/>
              <a:t>4. С начала 90-х годов ведущим жанром в творчестве  Римского-Корсакова становится ......................  (название жанра)</a:t>
            </a:r>
            <a:r>
              <a:rPr lang="ru-RU" b="1" i="1" dirty="0"/>
              <a:t>.</a:t>
            </a:r>
            <a:endParaRPr lang="ru-RU" dirty="0"/>
          </a:p>
          <a:p>
            <a:r>
              <a:rPr lang="ru-RU" dirty="0"/>
              <a:t>5. С 1871 по 1905 годы </a:t>
            </a:r>
            <a:r>
              <a:rPr lang="ru-RU" dirty="0" err="1"/>
              <a:t>Н.А.Римский</a:t>
            </a:r>
            <a:r>
              <a:rPr lang="ru-RU" dirty="0"/>
              <a:t>-Корсаков являлся профессором .........................................               (название учебного заведения).</a:t>
            </a:r>
          </a:p>
          <a:p>
            <a:r>
              <a:rPr lang="ru-RU" dirty="0"/>
              <a:t>6. После отказа постановки оперы "Садко" на сцене Мариинского театра, композитор связывает судьбу своих следующих опер с Московской частной русской оперой театрального и музыкального деятеля, крупного промышленника, мецената  .................(фамилия мецената)</a:t>
            </a:r>
            <a:r>
              <a:rPr lang="ru-RU" b="1" i="1" dirty="0"/>
              <a:t>.</a:t>
            </a:r>
            <a:endParaRPr lang="ru-RU" dirty="0"/>
          </a:p>
          <a:p>
            <a:r>
              <a:rPr lang="ru-RU" dirty="0"/>
              <a:t>7. Опера "Снегурочка" была создана по одноименной пьесе ..................................(автор пьесы)</a:t>
            </a:r>
            <a:r>
              <a:rPr lang="ru-RU" b="1" i="1" dirty="0"/>
              <a:t>.</a:t>
            </a:r>
            <a:endParaRPr lang="ru-RU" dirty="0"/>
          </a:p>
          <a:p>
            <a:r>
              <a:rPr lang="ru-RU" dirty="0"/>
              <a:t>8. </a:t>
            </a:r>
            <a:r>
              <a:rPr lang="ru-RU" dirty="0" err="1"/>
              <a:t>Н.А.Римский</a:t>
            </a:r>
            <a:r>
              <a:rPr lang="ru-RU" dirty="0"/>
              <a:t>-Корсаков является автором "Практического учебника гармонии", учебника "Основы оркестровки" и книги воспоминаний ...................................................(название книги)</a:t>
            </a:r>
            <a:r>
              <a:rPr lang="ru-RU" b="1" i="1" dirty="0"/>
              <a:t>.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1720" y="116632"/>
            <a:ext cx="6984776" cy="1872208"/>
          </a:xfrm>
        </p:spPr>
        <p:txBody>
          <a:bodyPr/>
          <a:lstStyle/>
          <a:p>
            <a:pPr algn="ctr"/>
            <a:r>
              <a:rPr lang="ru-RU" dirty="0" smtClean="0"/>
              <a:t>Николай Андреевич Римский-Корсаков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657" y="188639"/>
            <a:ext cx="1283314" cy="187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9320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060848"/>
            <a:ext cx="8921080" cy="469885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r>
              <a:rPr lang="ru-RU" dirty="0"/>
              <a:t>1. П.И.Чайковский родился 25 апреля 1840 года на Урале в городе ...............(название города). </a:t>
            </a:r>
          </a:p>
          <a:p>
            <a:r>
              <a:rPr lang="ru-RU" dirty="0"/>
              <a:t>2. В 1849 году семья Чайковских переезжает в Петербург и Петя Чайковский поступает учиться в ..............................................(название учебного заведения). </a:t>
            </a:r>
          </a:p>
          <a:p>
            <a:r>
              <a:rPr lang="ru-RU" dirty="0"/>
              <a:t>3. В 1862 году Чайковский поступает в только что открытую……………………………. (название учебного заведения). </a:t>
            </a:r>
          </a:p>
          <a:p>
            <a:r>
              <a:rPr lang="ru-RU" dirty="0"/>
              <a:t>4. В 1865 году Чайковского начинает педагогическую деятельность в ......................... (название учебного заведения). </a:t>
            </a:r>
          </a:p>
          <a:p>
            <a:r>
              <a:rPr lang="ru-RU" dirty="0"/>
              <a:t>5. Первый балет, написанный </a:t>
            </a:r>
            <a:r>
              <a:rPr lang="ru-RU" dirty="0" err="1"/>
              <a:t>П.И.Чайковским</a:t>
            </a:r>
            <a:r>
              <a:rPr lang="ru-RU" dirty="0"/>
              <a:t>, -..............................................(название балета). </a:t>
            </a:r>
          </a:p>
          <a:p>
            <a:r>
              <a:rPr lang="ru-RU" dirty="0"/>
              <a:t>6. В 1877 году Чайковский завершает одно из своих великих произведений на сюжет романа в стихах </a:t>
            </a:r>
            <a:r>
              <a:rPr lang="ru-RU" dirty="0" err="1"/>
              <a:t>А.С.Пушкина</a:t>
            </a:r>
            <a:r>
              <a:rPr lang="ru-RU" dirty="0"/>
              <a:t> оперу ......................................................(название оперы). </a:t>
            </a:r>
          </a:p>
          <a:p>
            <a:r>
              <a:rPr lang="ru-RU" dirty="0"/>
              <a:t>7. В 1885 году Чайковского избирают одним из директоров Московского отделения ...................................................(название организации). </a:t>
            </a:r>
          </a:p>
          <a:p>
            <a:r>
              <a:rPr lang="ru-RU" dirty="0"/>
              <a:t>8. В последнее десятилетие жизни П.И.Чайковский создает Пятую и Шестую симфонии, оперы «Мазепа», «Иоланта», «Чародейка», «Пиковая дама» и балеты «Спящая красавица» и</a:t>
            </a:r>
            <a:r>
              <a:rPr lang="ru-RU" b="1" dirty="0"/>
              <a:t> </a:t>
            </a:r>
            <a:r>
              <a:rPr lang="ru-RU" dirty="0"/>
              <a:t>………………(название балета).</a:t>
            </a:r>
            <a:r>
              <a:rPr lang="ru-RU" b="1" i="1" dirty="0"/>
              <a:t>  </a:t>
            </a:r>
            <a:r>
              <a:rPr lang="ru-RU" dirty="0"/>
              <a:t> 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16632"/>
            <a:ext cx="6512511" cy="1224136"/>
          </a:xfrm>
        </p:spPr>
        <p:txBody>
          <a:bodyPr/>
          <a:lstStyle/>
          <a:p>
            <a:pPr algn="ctr"/>
            <a:r>
              <a:rPr lang="ru-RU" dirty="0" smtClean="0"/>
              <a:t>Петр Ильич Чайковский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6632"/>
            <a:ext cx="165618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0512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Русские и советские композиторы ХХ века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Отечественная музыка ХХ века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3091626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564904"/>
            <a:ext cx="8280920" cy="3960440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1. В 1855 году </a:t>
            </a:r>
            <a:r>
              <a:rPr lang="ru-RU" dirty="0" err="1"/>
              <a:t>А.И.Зилоти</a:t>
            </a:r>
            <a:r>
              <a:rPr lang="ru-RU" dirty="0"/>
              <a:t> определил Рахманинова в класс педагога Московской консерватории …………………  (фамилия). </a:t>
            </a:r>
          </a:p>
          <a:p>
            <a:r>
              <a:rPr lang="ru-RU" dirty="0"/>
              <a:t>2. Дипломной работой Рахманинова по окончании консерватории стала …………….. (название произведения).</a:t>
            </a:r>
            <a:r>
              <a:rPr lang="ru-RU" b="1" i="1" dirty="0"/>
              <a:t> </a:t>
            </a:r>
            <a:endParaRPr lang="ru-RU" dirty="0"/>
          </a:p>
          <a:p>
            <a:r>
              <a:rPr lang="ru-RU" dirty="0"/>
              <a:t>3. Опера «Алеко» написана на сюжет поэмы </a:t>
            </a:r>
            <a:r>
              <a:rPr lang="ru-RU" dirty="0" err="1"/>
              <a:t>А.С.Пушкина</a:t>
            </a:r>
            <a:r>
              <a:rPr lang="ru-RU" dirty="0"/>
              <a:t> …………………… (название). </a:t>
            </a:r>
          </a:p>
          <a:p>
            <a:r>
              <a:rPr lang="ru-RU" dirty="0"/>
              <a:t>4. Под трагическим впечатлением смерти П.И.Чайковского Рахманинов написал трио ……………. …….(название). </a:t>
            </a:r>
          </a:p>
          <a:p>
            <a:r>
              <a:rPr lang="ru-RU" dirty="0"/>
              <a:t>5. В 90-е годы Рахманинов получает приглашение занять должность дирижера в частном оперном театре известного мецената …………………….(фамилия). </a:t>
            </a:r>
          </a:p>
          <a:p>
            <a:r>
              <a:rPr lang="ru-RU" dirty="0"/>
              <a:t>6. В период работы в театре Рахманинов знакомится  с выдающимися художниками, оформлявшими спектакли, в том числе с ………………………(фамилии художников). </a:t>
            </a:r>
          </a:p>
          <a:p>
            <a:r>
              <a:rPr lang="ru-RU" dirty="0"/>
              <a:t>7. Крепкая дружба завязалась у Рахманинова с певцом …………….(фамилия), работавшим в том же театре. </a:t>
            </a:r>
          </a:p>
          <a:p>
            <a:r>
              <a:rPr lang="ru-RU" dirty="0"/>
              <a:t>8. Рахманинов принимал участие в русских исторических концертах в Париже, организованных ……………………(фамилия).  </a:t>
            </a:r>
          </a:p>
          <a:p>
            <a:r>
              <a:rPr lang="ru-RU" dirty="0"/>
              <a:t>9. Имитацией колокольного звона начинаются его выдающиеся произведения – Концерт для фортепиано с оркестром …………………(номер концерта, тональность), Прелюдия ………….(тональность).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764704"/>
            <a:ext cx="5400600" cy="1368152"/>
          </a:xfrm>
        </p:spPr>
        <p:txBody>
          <a:bodyPr>
            <a:normAutofit fontScale="90000"/>
          </a:bodyPr>
          <a:lstStyle/>
          <a:p>
            <a:r>
              <a:rPr lang="ru-RU" dirty="0"/>
              <a:t>Сергей Васильевич Рахманинов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76672"/>
            <a:ext cx="1269524" cy="195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855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363272" cy="4248472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2. В 1888 году, еще не завершив обучение в кадетском корпусе, Скрябин поступает в………... (название учебного заведения).</a:t>
            </a:r>
          </a:p>
          <a:p>
            <a:r>
              <a:rPr lang="ru-RU" dirty="0"/>
              <a:t>3. В двадцать лет </a:t>
            </a:r>
            <a:r>
              <a:rPr lang="ru-RU" dirty="0" err="1"/>
              <a:t>А.Скрябин</a:t>
            </a:r>
            <a:r>
              <a:rPr lang="ru-RU" dirty="0"/>
              <a:t> начинает самостоятельную жизнь как композитор и пианист. </a:t>
            </a:r>
          </a:p>
          <a:p>
            <a:r>
              <a:rPr lang="ru-RU" dirty="0"/>
              <a:t>С самого начала творческого пути большую, в том числе финансовую, поддержку ему оказывает известный меценат ..................................................(фамилия мецената).</a:t>
            </a:r>
          </a:p>
          <a:p>
            <a:r>
              <a:rPr lang="ru-RU" dirty="0"/>
              <a:t>4. В 1900-е годы </a:t>
            </a:r>
            <a:r>
              <a:rPr lang="ru-RU" dirty="0" err="1"/>
              <a:t>А.Скрябин</a:t>
            </a:r>
            <a:r>
              <a:rPr lang="ru-RU" dirty="0"/>
              <a:t> вступает в период наивысшего расцвета творчества. В1904 году была написана программная 3 симфония с названием .............................. (название симфонии).</a:t>
            </a:r>
          </a:p>
          <a:p>
            <a:r>
              <a:rPr lang="ru-RU" dirty="0"/>
              <a:t>5. 3 Симфония имеет три части, идущие без </a:t>
            </a:r>
            <a:r>
              <a:rPr lang="ru-RU" dirty="0" err="1"/>
              <a:t>перерыва:"Борьба</a:t>
            </a:r>
            <a:r>
              <a:rPr lang="ru-RU" dirty="0"/>
              <a:t>", "Наслаждение" и …………… (название третьей части 3 симфонии).</a:t>
            </a:r>
          </a:p>
          <a:p>
            <a:r>
              <a:rPr lang="ru-RU" dirty="0"/>
              <a:t>6. Характерный образ в произведениях </a:t>
            </a:r>
            <a:r>
              <a:rPr lang="ru-RU" dirty="0" err="1"/>
              <a:t>А.Н.Скрябина</a:t>
            </a:r>
            <a:r>
              <a:rPr lang="ru-RU" dirty="0"/>
              <a:t> этого периода - образ света, ослепительного огня. Таковы поэмы "Мрачное пламя", "К пламени", «Поэма огня» и поэма, посвященная  герою мифологии, ................................(название поэмы). </a:t>
            </a:r>
          </a:p>
          <a:p>
            <a:r>
              <a:rPr lang="ru-RU" dirty="0"/>
              <a:t>7. Среди жанров фортепианной музыки у </a:t>
            </a:r>
            <a:r>
              <a:rPr lang="ru-RU" dirty="0" err="1"/>
              <a:t>А.Н.Скрябина</a:t>
            </a:r>
            <a:r>
              <a:rPr lang="ru-RU" dirty="0"/>
              <a:t> много прелюдий, этюдов, а также вальсы, мазурки, экспромты, ноктюрны. Большое влияние на молодого Скрябина оказало творчество композитора-романтика </a:t>
            </a:r>
            <a:r>
              <a:rPr lang="en-US" dirty="0"/>
              <a:t>XIX</a:t>
            </a:r>
            <a:r>
              <a:rPr lang="ru-RU" dirty="0"/>
              <a:t> века ....................................   (фамилия композитора).</a:t>
            </a:r>
          </a:p>
          <a:p>
            <a:r>
              <a:rPr lang="ru-RU" dirty="0"/>
              <a:t>1. В 1882 году </a:t>
            </a:r>
            <a:r>
              <a:rPr lang="ru-RU" dirty="0" err="1"/>
              <a:t>А.Скрябин</a:t>
            </a:r>
            <a:r>
              <a:rPr lang="ru-RU" dirty="0"/>
              <a:t> поступил в Московский кадетский корпус. В это же время он берет уроки у известного теоретика, композитора и пианиста </a:t>
            </a:r>
            <a:r>
              <a:rPr lang="ru-RU" dirty="0" err="1"/>
              <a:t>Г.Э.Конюса</a:t>
            </a:r>
            <a:r>
              <a:rPr lang="ru-RU" dirty="0"/>
              <a:t>, а также по фортепиано занимается с профессором Московской консерватории </a:t>
            </a:r>
            <a:r>
              <a:rPr lang="ru-RU" dirty="0" err="1"/>
              <a:t>Н.С.Зверевым</a:t>
            </a:r>
            <a:r>
              <a:rPr lang="ru-RU" dirty="0"/>
              <a:t> и по композиции с ...........................................(фамилия преподавателя). </a:t>
            </a:r>
          </a:p>
          <a:p>
            <a:r>
              <a:rPr lang="ru-RU" dirty="0"/>
              <a:t>8. "Он чувствовал симфониями света. Он слиться звал в один плавучий храм", - писал о Скрябине поэт "серебряного века" ....................................................(фамилия поэта).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548680"/>
            <a:ext cx="5688632" cy="975638"/>
          </a:xfrm>
        </p:spPr>
        <p:txBody>
          <a:bodyPr>
            <a:normAutofit fontScale="90000"/>
          </a:bodyPr>
          <a:lstStyle/>
          <a:p>
            <a:r>
              <a:rPr lang="ru-RU" dirty="0"/>
              <a:t>Александр Николаевич Скрябин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7" y="260648"/>
            <a:ext cx="1872209" cy="195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8586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780928"/>
            <a:ext cx="8640960" cy="3888432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1. С 1900  по 1905 Стравинский обучается в  Петербургском университете и получает профессию ..............................(название профессии).</a:t>
            </a:r>
          </a:p>
          <a:p>
            <a:r>
              <a:rPr lang="ru-RU" dirty="0"/>
              <a:t>2. Новая профессия не привлекала </a:t>
            </a:r>
            <a:r>
              <a:rPr lang="ru-RU" dirty="0" err="1"/>
              <a:t>И.Стравинского</a:t>
            </a:r>
            <a:r>
              <a:rPr lang="ru-RU" dirty="0"/>
              <a:t>, он все больше погружался в мир искусства, посещал "Вечера современной музыки" и начал брать уроки у   ................. (фамилия преподавателя).</a:t>
            </a:r>
          </a:p>
          <a:p>
            <a:r>
              <a:rPr lang="ru-RU" dirty="0"/>
              <a:t>3. Известный меценат С.П.Дягилев заказал композитору одноактный балет …………..  (название балета). Это положило начало активному сотрудничеству Стравинского с Дягилевым.</a:t>
            </a:r>
          </a:p>
          <a:p>
            <a:r>
              <a:rPr lang="ru-RU" dirty="0"/>
              <a:t>4. Балет "Петрушка" - одно из самых известных произведений Стравинского. Автором сценария, декораций и костюмов стал художник ..................................(фамилия).</a:t>
            </a:r>
          </a:p>
          <a:p>
            <a:r>
              <a:rPr lang="ru-RU" dirty="0"/>
              <a:t>5. Партию Петрушки на премьере гениально исполнил .........................(фамилия исполнителя).</a:t>
            </a:r>
          </a:p>
          <a:p>
            <a:r>
              <a:rPr lang="ru-RU" dirty="0"/>
              <a:t>6. Лейттему Фокусника исполняют фагот и контрфагот, а лейтмотив Петрушки - ..................... (название инструмента).</a:t>
            </a:r>
          </a:p>
          <a:p>
            <a:r>
              <a:rPr lang="ru-RU" dirty="0"/>
              <a:t>7. Музыка балета часто включается в репертуар симфонических оркестров как концертное исполнение, так как весь музыкальный материал облекается в стройную симфоническую композицию из ..................(количество частей).</a:t>
            </a:r>
          </a:p>
          <a:p>
            <a:r>
              <a:rPr lang="ru-RU" dirty="0"/>
              <a:t>8. Ведущим жанром в творчестве И.Ф.Стравинского является ...................     (название жанра).</a:t>
            </a:r>
          </a:p>
          <a:p>
            <a:r>
              <a:rPr lang="ru-RU" dirty="0"/>
              <a:t>   </a:t>
            </a:r>
          </a:p>
          <a:p>
            <a:r>
              <a:rPr lang="ru-RU" dirty="0"/>
              <a:t>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52718"/>
            <a:ext cx="5904656" cy="1371600"/>
          </a:xfrm>
        </p:spPr>
        <p:txBody>
          <a:bodyPr>
            <a:normAutofit/>
          </a:bodyPr>
          <a:lstStyle/>
          <a:p>
            <a:r>
              <a:rPr lang="ru-RU" dirty="0"/>
              <a:t>Игорь Федорович Стравинский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6632"/>
            <a:ext cx="2121231" cy="24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0793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276872"/>
            <a:ext cx="8784976" cy="4464496"/>
          </a:xfrm>
        </p:spPr>
        <p:txBody>
          <a:bodyPr>
            <a:normAutofit/>
          </a:bodyPr>
          <a:lstStyle/>
          <a:p>
            <a:r>
              <a:rPr lang="ru-RU" u="sng" dirty="0"/>
              <a:t>1</a:t>
            </a:r>
            <a:r>
              <a:rPr lang="ru-RU" sz="1300" dirty="0" smtClean="0"/>
              <a:t>. </a:t>
            </a:r>
            <a:r>
              <a:rPr lang="ru-RU" sz="1300" dirty="0"/>
              <a:t>По рекомендации С.И.Танеева с 11-летним Прокофьевым начал занятия с …………….. (фамилия композитора). </a:t>
            </a:r>
          </a:p>
          <a:p>
            <a:r>
              <a:rPr lang="ru-RU" sz="1300" dirty="0"/>
              <a:t>2. В 1904 году Прокофьев поступил в Петербургскую консерваторию, поразив своим талантом комиссию, в состав которой входили А.К.Глазунов и ……………………………..                              (фамилия композитора). </a:t>
            </a:r>
          </a:p>
          <a:p>
            <a:r>
              <a:rPr lang="ru-RU" sz="1300" dirty="0"/>
              <a:t> 3. Консерваторию Прокофьев заканчивает с золотой медалью и премией имени ……………       (фамилия композитора). </a:t>
            </a:r>
          </a:p>
          <a:p>
            <a:r>
              <a:rPr lang="ru-RU" sz="1300" dirty="0"/>
              <a:t>4. В 1916-1917 годы Прокофьев сочинил «Классическую симфонию» и завершил ранее начатый цикл из двадцати фортепианных пьес под названием ………………(название цикла ). </a:t>
            </a:r>
          </a:p>
          <a:p>
            <a:r>
              <a:rPr lang="ru-RU" sz="1300" dirty="0"/>
              <a:t>5. В 1921 году в Чикаго состоялась премьера оперы на сюжет сказки итальянского писателя XVIII века Карло Гоцци …………………(название оперы). </a:t>
            </a:r>
          </a:p>
          <a:p>
            <a:r>
              <a:rPr lang="ru-RU" sz="1300" dirty="0"/>
              <a:t>6. В 1938 году сочинена музыка к кинофильму «Александр Невский» кинорежиссера ……………………(фамилия). </a:t>
            </a:r>
          </a:p>
          <a:p>
            <a:r>
              <a:rPr lang="ru-RU" sz="1300" dirty="0"/>
              <a:t>7. По просьбе художественного руководителя Центрального детского театра Н.И.Сац Прокофьевым была написана симфоническая сказка ………………(название произведения), которая в увлекательной форме знакомила детей с инструментами симфонического оркестра. </a:t>
            </a:r>
          </a:p>
          <a:p>
            <a:r>
              <a:rPr lang="ru-RU" sz="1300" dirty="0"/>
              <a:t>8. </a:t>
            </a:r>
            <a:r>
              <a:rPr lang="ru-RU" sz="1300" dirty="0" err="1" smtClean="0"/>
              <a:t>С.Прокофьев</a:t>
            </a:r>
            <a:r>
              <a:rPr lang="ru-RU" sz="1300" dirty="0" smtClean="0"/>
              <a:t>  </a:t>
            </a:r>
            <a:r>
              <a:rPr lang="ru-RU" sz="1300" dirty="0"/>
              <a:t>писал о своем любимом произведении: « Я готов примириться с неудачей любого своего произведения,- но если бы вы только знали, как я хочу, чтобы ……………  …………………………(название оперы) увидела свет».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152718"/>
            <a:ext cx="5976664" cy="1371600"/>
          </a:xfrm>
        </p:spPr>
        <p:txBody>
          <a:bodyPr>
            <a:normAutofit/>
          </a:bodyPr>
          <a:lstStyle/>
          <a:p>
            <a:r>
              <a:rPr lang="ru-RU" dirty="0" smtClean="0"/>
              <a:t>Сергей Сергеевич Прокофьев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7" y="188641"/>
            <a:ext cx="1584176" cy="201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8415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95736" y="1196752"/>
            <a:ext cx="6616850" cy="4998764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pPr algn="just"/>
            <a:r>
              <a:rPr lang="ru-RU" dirty="0" smtClean="0"/>
              <a:t>1</a:t>
            </a:r>
            <a:r>
              <a:rPr lang="ru-RU" dirty="0"/>
              <a:t>.«Не ручей!- Море должно быть ему имя», - сказал о Бахе великий………………                              </a:t>
            </a:r>
          </a:p>
          <a:p>
            <a:pPr algn="just"/>
            <a:r>
              <a:rPr lang="ru-RU" dirty="0"/>
              <a:t>              (композитор).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2</a:t>
            </a:r>
            <a:r>
              <a:rPr lang="ru-RU" dirty="0"/>
              <a:t>. Из рода Бахов выходили флейтисты, трубачи, ………….. (исполнители), скрипачи.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3. Иоганн Себастьян Бах родился в …….. (год) в небольшом немецком городке     </a:t>
            </a:r>
          </a:p>
          <a:p>
            <a:pPr algn="just"/>
            <a:r>
              <a:rPr lang="ru-RU" dirty="0"/>
              <a:t>             ……………..(название).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4.В </a:t>
            </a:r>
            <a:r>
              <a:rPr lang="ru-RU" dirty="0" err="1"/>
              <a:t>Кетене</a:t>
            </a:r>
            <a:r>
              <a:rPr lang="ru-RU" dirty="0"/>
              <a:t>  были написаны двухголосные и трехголосные ………….. (произведения).</a:t>
            </a:r>
          </a:p>
          <a:p>
            <a:pPr algn="just"/>
            <a:r>
              <a:rPr lang="ru-RU" dirty="0" smtClean="0"/>
              <a:t>   5</a:t>
            </a:r>
            <a:r>
              <a:rPr lang="ru-RU" dirty="0"/>
              <a:t>. Из </a:t>
            </a:r>
            <a:r>
              <a:rPr lang="ru-RU" dirty="0" err="1"/>
              <a:t>Кетена</a:t>
            </a:r>
            <a:r>
              <a:rPr lang="ru-RU" dirty="0"/>
              <a:t>  в 1723 году Бах переехал в …………. (город), где остался до конца  </a:t>
            </a:r>
          </a:p>
          <a:p>
            <a:pPr algn="just"/>
            <a:r>
              <a:rPr lang="ru-RU" dirty="0"/>
              <a:t>   своей жизни.</a:t>
            </a:r>
          </a:p>
          <a:p>
            <a:pPr algn="just"/>
            <a:r>
              <a:rPr lang="ru-RU" dirty="0"/>
              <a:t>   6. Среди клавирных произведений Баха огромную художественную ценность  </a:t>
            </a:r>
          </a:p>
          <a:p>
            <a:pPr algn="just"/>
            <a:r>
              <a:rPr lang="ru-RU" dirty="0"/>
              <a:t>       представляют ……. (число) прелюдий и фуг, получивших название </a:t>
            </a:r>
          </a:p>
          <a:p>
            <a:pPr algn="just"/>
            <a:r>
              <a:rPr lang="ru-RU" dirty="0"/>
              <a:t>       «……………………………»</a:t>
            </a:r>
          </a:p>
          <a:p>
            <a:pPr algn="just"/>
            <a:r>
              <a:rPr lang="ru-RU" dirty="0"/>
              <a:t>   </a:t>
            </a:r>
            <a:r>
              <a:rPr lang="ru-RU" dirty="0" smtClean="0"/>
              <a:t> </a:t>
            </a:r>
            <a:r>
              <a:rPr lang="ru-RU" dirty="0"/>
              <a:t>7.Какой танец звучит между сарабандой и жигой во «Французской сюите» до минор?</a:t>
            </a:r>
          </a:p>
          <a:p>
            <a:pPr algn="just"/>
            <a:r>
              <a:rPr lang="ru-RU" dirty="0"/>
              <a:t>           ………….(название).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3" y="116632"/>
            <a:ext cx="6408712" cy="941784"/>
          </a:xfrm>
        </p:spPr>
        <p:txBody>
          <a:bodyPr>
            <a:normAutofit/>
          </a:bodyPr>
          <a:lstStyle/>
          <a:p>
            <a:r>
              <a:rPr lang="ru-RU" dirty="0" smtClean="0"/>
              <a:t>Иоганн Себастьян Бах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88640"/>
            <a:ext cx="2016226" cy="2819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930" y="3356992"/>
            <a:ext cx="18288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6683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32856"/>
            <a:ext cx="8784976" cy="4536504"/>
          </a:xfrm>
        </p:spPr>
        <p:txBody>
          <a:bodyPr>
            <a:noAutofit/>
          </a:bodyPr>
          <a:lstStyle/>
          <a:p>
            <a:r>
              <a:rPr lang="ru-RU" sz="1100" dirty="0"/>
              <a:t>1. В 1919 году Д.Шостакович поступил в Петербургскую консерваторию в фортепианный класс профессора </a:t>
            </a:r>
            <a:r>
              <a:rPr lang="ru-RU" sz="1100" dirty="0" err="1"/>
              <a:t>А.Розановой</a:t>
            </a:r>
            <a:r>
              <a:rPr lang="ru-RU" sz="1100" dirty="0"/>
              <a:t>. Вскоре он перешел к профессору </a:t>
            </a:r>
            <a:r>
              <a:rPr lang="ru-RU" sz="1100" dirty="0" err="1"/>
              <a:t>Л.Николаеву</a:t>
            </a:r>
            <a:r>
              <a:rPr lang="ru-RU" sz="1100" dirty="0"/>
              <a:t> и одновременно занимался……………   (название предмета) у профессора </a:t>
            </a:r>
            <a:r>
              <a:rPr lang="ru-RU" sz="1100" dirty="0" err="1"/>
              <a:t>М.Штейнберга</a:t>
            </a:r>
            <a:r>
              <a:rPr lang="ru-RU" sz="1100" dirty="0"/>
              <a:t>.</a:t>
            </a:r>
          </a:p>
          <a:p>
            <a:r>
              <a:rPr lang="ru-RU" sz="1100" dirty="0"/>
              <a:t>2. В 1930 году в Ленинграде состоялась премьера сатирической оперы по повести </a:t>
            </a:r>
            <a:r>
              <a:rPr lang="ru-RU" sz="1100" dirty="0" err="1"/>
              <a:t>Н.В.Гоголя</a:t>
            </a:r>
            <a:r>
              <a:rPr lang="ru-RU" sz="1100" dirty="0"/>
              <a:t> ……………(название оперы). </a:t>
            </a:r>
          </a:p>
          <a:p>
            <a:r>
              <a:rPr lang="ru-RU" sz="1100" dirty="0"/>
              <a:t>3. 5 марта 1942 года в </a:t>
            </a:r>
            <a:r>
              <a:rPr lang="ru-RU" sz="1100" dirty="0" err="1"/>
              <a:t>г.Куйбышеве</a:t>
            </a:r>
            <a:r>
              <a:rPr lang="ru-RU" sz="1100" dirty="0"/>
              <a:t> состоялась премьера 7 симфонии </a:t>
            </a:r>
            <a:r>
              <a:rPr lang="ru-RU" sz="1100" dirty="0" err="1"/>
              <a:t>Д.Шостаковича</a:t>
            </a:r>
            <a:r>
              <a:rPr lang="ru-RU" sz="1100" dirty="0"/>
              <a:t>, которую автор посвятил  городу………………   (название города). </a:t>
            </a:r>
          </a:p>
          <a:p>
            <a:r>
              <a:rPr lang="ru-RU" sz="1100" dirty="0"/>
              <a:t>4. В 1950 году </a:t>
            </a:r>
            <a:r>
              <a:rPr lang="ru-RU" sz="1100" dirty="0" err="1"/>
              <a:t>Д.Шостакович</a:t>
            </a:r>
            <a:r>
              <a:rPr lang="ru-RU" sz="1100" dirty="0"/>
              <a:t> принимал участие в работе Международного конкурса в Германии, посвященного 200-летию со дня смерти И.С.Баха, на котором первую премию получили советская пианистка </a:t>
            </a:r>
            <a:r>
              <a:rPr lang="ru-RU" sz="1100" dirty="0" err="1"/>
              <a:t>Т.Николаева</a:t>
            </a:r>
            <a:r>
              <a:rPr lang="ru-RU" sz="1100" dirty="0"/>
              <a:t>, исполнившая весь цикл «ХТК» Баха. Впечатление было столь сильным, что по возвращении домой </a:t>
            </a:r>
            <a:r>
              <a:rPr lang="ru-RU" sz="1100" dirty="0" err="1"/>
              <a:t>Д.Шостакович</a:t>
            </a:r>
            <a:r>
              <a:rPr lang="ru-RU" sz="1100" dirty="0"/>
              <a:t> написал свой собственный цикл ………………………………………(название цикла). </a:t>
            </a:r>
          </a:p>
          <a:p>
            <a:r>
              <a:rPr lang="ru-RU" sz="1100" dirty="0"/>
              <a:t>5. 13 симфонию </a:t>
            </a:r>
            <a:r>
              <a:rPr lang="ru-RU" sz="1100" dirty="0" err="1"/>
              <a:t>Д.Шостакович</a:t>
            </a:r>
            <a:r>
              <a:rPr lang="ru-RU" sz="1100" dirty="0"/>
              <a:t> задумал написать, используя, пять стихотворений «Бабий яр», «Юмор», «В магазине», «Страхи». «Карьера» ………………………(автор стихов). </a:t>
            </a:r>
          </a:p>
          <a:p>
            <a:r>
              <a:rPr lang="ru-RU" sz="1100" dirty="0"/>
              <a:t>6. Абсолютной вершины достигает композитор в области киномузыки. Он создает музыку к двум кинофильмам кинорежиссера Григория Козинцева по пьесам </a:t>
            </a:r>
            <a:r>
              <a:rPr lang="ru-RU" sz="1100" dirty="0" err="1"/>
              <a:t>В.Шекспира</a:t>
            </a:r>
            <a:r>
              <a:rPr lang="ru-RU" sz="1100" dirty="0"/>
              <a:t> «Король Лир» и ………………………(название пьесы Шекспира и к/фильма).</a:t>
            </a:r>
          </a:p>
          <a:p>
            <a:r>
              <a:rPr lang="ru-RU" sz="1100" dirty="0"/>
              <a:t>7. Подобно </a:t>
            </a:r>
            <a:r>
              <a:rPr lang="ru-RU" sz="1100" dirty="0" err="1"/>
              <a:t>М.П.Мусоргскому</a:t>
            </a:r>
            <a:r>
              <a:rPr lang="ru-RU" sz="1100" dirty="0"/>
              <a:t>, </a:t>
            </a:r>
            <a:r>
              <a:rPr lang="ru-RU" sz="1100" dirty="0" err="1"/>
              <a:t>Д.Шостакович</a:t>
            </a:r>
            <a:r>
              <a:rPr lang="ru-RU" sz="1100" dirty="0"/>
              <a:t> создает эпико-драматические полотна, повествующие о трагической судьбе русского народа и его отдельных личностей, заставляя нас переживать далекое прошлое. Выдающимся произведением на историческую тему является поэма для солиста(баса), смешанного хора и оркестра …….(название произведения).</a:t>
            </a:r>
          </a:p>
          <a:p>
            <a:r>
              <a:rPr lang="ru-RU" sz="1100" dirty="0"/>
              <a:t>8. В 8 квартете «Памяти жертв фашизма и войны» </a:t>
            </a:r>
            <a:r>
              <a:rPr lang="ru-RU" sz="1100" dirty="0" err="1"/>
              <a:t>Д.Шостакович</a:t>
            </a:r>
            <a:r>
              <a:rPr lang="ru-RU" sz="1100" dirty="0"/>
              <a:t> использовал тему-монограмму </a:t>
            </a:r>
            <a:r>
              <a:rPr lang="en-US" sz="1100" dirty="0"/>
              <a:t>DSCH</a:t>
            </a:r>
            <a:r>
              <a:rPr lang="ru-RU" sz="1100" dirty="0"/>
              <a:t>/. Это первые буквы имени и фамилии композитора в латинском начертании …………………………………(какие ноты обозначают эти латинские буквы).</a:t>
            </a:r>
          </a:p>
          <a:p>
            <a:r>
              <a:rPr lang="ru-RU" sz="1100" dirty="0"/>
              <a:t> </a:t>
            </a:r>
          </a:p>
          <a:p>
            <a:endParaRPr lang="ru-RU" sz="11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88640"/>
            <a:ext cx="5791200" cy="1371600"/>
          </a:xfrm>
        </p:spPr>
        <p:txBody>
          <a:bodyPr>
            <a:normAutofit/>
          </a:bodyPr>
          <a:lstStyle/>
          <a:p>
            <a:r>
              <a:rPr lang="ru-RU" dirty="0" smtClean="0"/>
              <a:t>Дмитрий Дмитриевич </a:t>
            </a:r>
            <a:r>
              <a:rPr lang="ru-RU" dirty="0"/>
              <a:t>Ш</a:t>
            </a:r>
            <a:r>
              <a:rPr lang="ru-RU" dirty="0" smtClean="0"/>
              <a:t>остакович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7" y="116632"/>
            <a:ext cx="1952313" cy="192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8196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94" y="2780928"/>
            <a:ext cx="8856984" cy="3600400"/>
          </a:xfrm>
        </p:spPr>
        <p:txBody>
          <a:bodyPr>
            <a:noAutofit/>
          </a:bodyPr>
          <a:lstStyle/>
          <a:p>
            <a:r>
              <a:rPr lang="ru-RU" sz="1100" dirty="0"/>
              <a:t> </a:t>
            </a:r>
          </a:p>
          <a:p>
            <a:r>
              <a:rPr lang="ru-RU" sz="1100" dirty="0"/>
              <a:t>1. В 1932 году </a:t>
            </a:r>
            <a:r>
              <a:rPr lang="ru-RU" sz="1100" dirty="0" err="1"/>
              <a:t>Г.Свиридов</a:t>
            </a:r>
            <a:r>
              <a:rPr lang="ru-RU" sz="1100" dirty="0"/>
              <a:t> поступил в Ленинградский Центральный музыкальный техникум по классу................................................(название дисциплины).</a:t>
            </a:r>
          </a:p>
          <a:p>
            <a:r>
              <a:rPr lang="ru-RU" sz="1100" dirty="0"/>
              <a:t>2. Произведение, благодаря которому </a:t>
            </a:r>
            <a:r>
              <a:rPr lang="ru-RU" sz="1100" dirty="0" err="1"/>
              <a:t>Г.Свиридов</a:t>
            </a:r>
            <a:r>
              <a:rPr lang="ru-RU" sz="1100" dirty="0"/>
              <a:t> был принят в Союз  композиторов, - ............................................................................. (название произведения).</a:t>
            </a:r>
          </a:p>
          <a:p>
            <a:r>
              <a:rPr lang="ru-RU" sz="1100" dirty="0"/>
              <a:t>3. В консерватории </a:t>
            </a:r>
            <a:r>
              <a:rPr lang="ru-RU" sz="1100" dirty="0" err="1"/>
              <a:t>Г.Стравинский</a:t>
            </a:r>
            <a:r>
              <a:rPr lang="ru-RU" sz="1100" dirty="0"/>
              <a:t> учился по классу композиции у ...........(фамилия педагога).</a:t>
            </a:r>
          </a:p>
          <a:p>
            <a:r>
              <a:rPr lang="ru-RU" sz="1100" dirty="0"/>
              <a:t>4. Основным направлением творчества композитора стала ..................(название жанра).</a:t>
            </a:r>
          </a:p>
          <a:p>
            <a:r>
              <a:rPr lang="ru-RU" sz="1100" dirty="0"/>
              <a:t>5. Один из самых любимых, близких Свиридову поэтов, на чьи стихи написано около 50-ти сольных и хоровых произведений, - ........................................(фамилия поэта).</a:t>
            </a:r>
          </a:p>
          <a:p>
            <a:r>
              <a:rPr lang="ru-RU" sz="1100" dirty="0"/>
              <a:t>6. Сочинение для хора, солиста-тенора и оркестра, в котором композитор, по его словам, хотел глубоко и трагично воссоздать облик поэта России, - ................(название произведения).</a:t>
            </a:r>
          </a:p>
          <a:p>
            <a:r>
              <a:rPr lang="ru-RU" sz="1100" dirty="0"/>
              <a:t>7. Самое известное произведение, связанное с именем </a:t>
            </a:r>
            <a:r>
              <a:rPr lang="ru-RU" sz="1100" dirty="0" err="1"/>
              <a:t>А.С.Пушкина</a:t>
            </a:r>
            <a:r>
              <a:rPr lang="ru-RU" sz="1100" dirty="0"/>
              <a:t> "Музыкальные иллюстрации к повести Пушкина "Метель" написано в жанре .......................(название жанра).</a:t>
            </a:r>
          </a:p>
          <a:p>
            <a:r>
              <a:rPr lang="ru-RU" sz="1100" dirty="0"/>
              <a:t>8. Вся пушкинская философия жизни, весь жизненный и творческий опыт композитора воплотились в хоровом концерте ..............................................(название произведения).</a:t>
            </a:r>
          </a:p>
          <a:p>
            <a:r>
              <a:rPr lang="ru-RU" sz="1100" dirty="0"/>
              <a:t>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44624"/>
            <a:ext cx="5791200" cy="1371600"/>
          </a:xfrm>
        </p:spPr>
        <p:txBody>
          <a:bodyPr>
            <a:normAutofit/>
          </a:bodyPr>
          <a:lstStyle/>
          <a:p>
            <a:r>
              <a:rPr lang="ru-RU" dirty="0" smtClean="0"/>
              <a:t>Георгий </a:t>
            </a:r>
            <a:r>
              <a:rPr lang="ru-RU" dirty="0"/>
              <a:t>В</a:t>
            </a:r>
            <a:r>
              <a:rPr lang="ru-RU" dirty="0" smtClean="0"/>
              <a:t>асильевич </a:t>
            </a:r>
            <a:r>
              <a:rPr lang="ru-RU" dirty="0"/>
              <a:t>С</a:t>
            </a:r>
            <a:r>
              <a:rPr lang="ru-RU" dirty="0" smtClean="0"/>
              <a:t>виридов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41" y="548680"/>
            <a:ext cx="174122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8899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2143116"/>
            <a:ext cx="8715436" cy="5286412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</a:pPr>
            <a:r>
              <a:rPr lang="ru-RU" dirty="0" smtClean="0"/>
              <a:t> 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Салих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Сайдашев родился 3 декабря…………………..в г.  ……….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( укажите год и место рождения композитора).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  12 лет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Салих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воспитывался  в семье …………………………….- 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( татарский  просветитель).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Игру юного Сайдашева в последний год своей жизни слушал …………………………………………..( великий татарский поэт).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 15 лет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Салих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уже сам начал играть в инструментальном ансамбле при театральной труппе «……………………..» (название театральной труппы).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 1922 г. Сайдашева приглашают  в Казань для работы в ……………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.............................................................,режиссером которого был Карим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Тинчурин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( назвать театр).</a:t>
            </a:r>
          </a:p>
          <a:p>
            <a:pPr lvl="0"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Спектакли с музыкой Сайдашева стали называть ………………………..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…………………………………….( назвать жанр).</a:t>
            </a:r>
          </a:p>
          <a:p>
            <a:pPr lvl="0"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Сайдашев писал музыку к пьесам татарских драматургов:…………….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……………………………………………………………………………….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……………………………………………………………………………….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Самые известные музыкальные драмы С.Сайдашева - …………………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………………………………………………………………………………..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Салих</a:t>
            </a:r>
            <a:r>
              <a:rPr lang="ru-RU" dirty="0" smtClean="0"/>
              <a:t> Сайдашев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6672"/>
            <a:ext cx="2019300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2000248"/>
            <a:ext cx="8443914" cy="4857752"/>
          </a:xfrm>
        </p:spPr>
        <p:txBody>
          <a:bodyPr>
            <a:normAutofit fontScale="25000" lnSpcReduction="20000"/>
          </a:bodyPr>
          <a:lstStyle/>
          <a:p>
            <a:pPr lvl="0">
              <a:spcBef>
                <a:spcPts val="0"/>
              </a:spcBef>
            </a:pP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Фарид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Яруллин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родился в семье известного музыканта……………..</a:t>
            </a:r>
          </a:p>
          <a:p>
            <a:pPr>
              <a:spcBef>
                <a:spcPts val="0"/>
              </a:spcBef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………………………………………….. 1 января ………………..г.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( вписать год  рождения и имя отца композитора).</a:t>
            </a:r>
          </a:p>
          <a:p>
            <a:pPr lvl="0"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 16 лет  будущий композитор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посткпил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в …………………………..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( музыкальное учебное заведение).</a:t>
            </a:r>
          </a:p>
          <a:p>
            <a:pPr lvl="0"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 1933   по 1939 г.г.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Фарид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Яруллин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учился в Москве  ……………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…………………………………………………………………………….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(указать учебные заведения).</a:t>
            </a:r>
          </a:p>
          <a:p>
            <a:pPr lvl="0"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 1941 г. был закончен   балет «…………………………..» по  сказке «……………..» Г. Тукая.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Подготовкой  постановки  балета занялся известный  московский  балетмейстер……………………………………………………………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Началась Великая Отечественная война. В первый же месяц войны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Фарид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Яруллин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ушел на фронт. В  ………………..г.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Фарид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Яруллин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погиб в бою ( написать год).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Первый татарский балет –«……………………» был показан в Казани в ………………..г.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балтмейстерами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Л.Жуковым и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Г.Тагирвым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 балете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Фарид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Яруллин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использовал  подлинные народные мелодии –«……………………………………» и «……………………………….».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(название татарских народных мелодий). 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/>
              <a:t>Фарид</a:t>
            </a:r>
            <a:r>
              <a:rPr lang="ru-RU" dirty="0" smtClean="0"/>
              <a:t> </a:t>
            </a:r>
            <a:r>
              <a:rPr lang="ru-RU" dirty="0" err="1" smtClean="0"/>
              <a:t>Яруллин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6672"/>
            <a:ext cx="165618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643050"/>
            <a:ext cx="8786874" cy="5429288"/>
          </a:xfrm>
        </p:spPr>
        <p:txBody>
          <a:bodyPr>
            <a:normAutofit fontScale="32500" lnSpcReduction="20000"/>
          </a:bodyPr>
          <a:lstStyle/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1.Н.Г.Жиганов родился  в 1911г. в  городе …………………………………….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2. Потеряв родителей, Н.Г. Жиганов рос в детском доме, где самостоятельно 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научился  играть  на …………………………  и подбирать по слуху.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3. С 1928 г. Жиганов учится в ………………………………………………по 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классу.……………………………и ………………………………………..( дать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название учебного заведения и специальностей).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4.В 1935 г. за хорошие успехи в творчестве Жиганов был зачислен на третий курс 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…………………………………………………………………………………(учебное 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заведение).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5. В 1937 г. открывается Татарская государственная филармония, на первом 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концерте которой прозвучало сочинение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Жиганова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-…………………………..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……………………………………………………………………………………….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6. В 1939г.  первой  оперой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Жиганова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«…………………………………» был 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открыт Татарский государственный театр оперы и балета.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7.Подвигу выдающегося татарского поэта в Великой отечественной войне 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посвящена опера «……………………………….». 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8.Более 40 лет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Назиб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Жиганов вел педагогическую деятельность в ….</a:t>
            </a:r>
          </a:p>
          <a:p>
            <a:pPr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…………………………………………………………………………, которая 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была открыта в  ………..г.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Назиб</a:t>
            </a:r>
            <a:r>
              <a:rPr lang="ru-RU" dirty="0" smtClean="0"/>
              <a:t> Жиганов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2656"/>
            <a:ext cx="1712913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1571588"/>
            <a:ext cx="9001156" cy="5286412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Рустем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Яхин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 истории татарской музыки признан непревзойденным мастером…..и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…………………………..(назвать два жанра).</a:t>
            </a: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Рустем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Яхин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является автором музыки ………………………………..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…………………………………..Республики Татарстан.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З. Дипломной работой в год окончания Московской консерватории стал  ………………………………………………………………………………….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сочинение  принесло большую  известность композитору.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Концерт для фортепиано с оркестром ……………………( указать тональность концерта) написан  в ……………………………………….(указать форму концерта).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Романсы и песни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Рустема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Яхина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сокровищница татарской вокальной музыки. Перечисли несколько романсов композитора:……………….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Продолжи слова гимна Республики Татарстан с музыкой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Рустема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Яхина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Цвети, священная земля моя,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 будет мирным твой небосвод!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……………………………………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…………………………………….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Богатый мудростью седых веков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…………………………………….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пусть хранит тебя наша любовь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……………………………………..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Рустем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Яхин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2656"/>
            <a:ext cx="201930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95736" y="1080926"/>
            <a:ext cx="6734886" cy="5083361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1. Известный итальянский педагог и композитор ……………………. (имя, фамилия) был первым учителем Гайдна.</a:t>
            </a:r>
          </a:p>
          <a:p>
            <a:r>
              <a:rPr lang="ru-RU" dirty="0"/>
              <a:t>2. В 1761 году Гайдн получил приглашение богатого венгерского князя ……………… (имя) руководить капеллой.</a:t>
            </a:r>
          </a:p>
          <a:p>
            <a:r>
              <a:rPr lang="ru-RU" dirty="0"/>
              <a:t>3. Однажды пребывание в летнем дворце затянулось до поздней осени и тогда Гайдн написал симфонию «………………….» (название), ставшей намёком для нечуткого хозяина.</a:t>
            </a:r>
          </a:p>
          <a:p>
            <a:r>
              <a:rPr lang="ru-RU" dirty="0"/>
              <a:t>4 . После смерти князя </a:t>
            </a:r>
            <a:r>
              <a:rPr lang="ru-RU" dirty="0" err="1"/>
              <a:t>Эстергази</a:t>
            </a:r>
            <a:r>
              <a:rPr lang="ru-RU" dirty="0"/>
              <a:t> Гайдн впервые предпринял поездку  в …………… (страна), где побывал дважды.</a:t>
            </a:r>
          </a:p>
          <a:p>
            <a:r>
              <a:rPr lang="ru-RU" dirty="0"/>
              <a:t>5. Особенно сильное впечатление произвели на Гайдна оратории немецкого композитора Генделя, под воздействием которых он сочинил две оратории: «…………………………» и «………………………» (названия).</a:t>
            </a:r>
          </a:p>
          <a:p>
            <a:r>
              <a:rPr lang="ru-RU" dirty="0"/>
              <a:t>6. В творчестве Гайдна окончательно сформировался жанр ……………, состоящий из четырёх частей.</a:t>
            </a:r>
          </a:p>
          <a:p>
            <a:r>
              <a:rPr lang="ru-RU" dirty="0"/>
              <a:t>7. В творчестве Гайдна устанавливается тип классической ……….. (жанр) из трёх частей.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0"/>
            <a:ext cx="7543800" cy="908720"/>
          </a:xfrm>
        </p:spPr>
        <p:txBody>
          <a:bodyPr>
            <a:normAutofit/>
          </a:bodyPr>
          <a:lstStyle/>
          <a:p>
            <a:r>
              <a:rPr lang="ru-RU" dirty="0" smtClean="0"/>
              <a:t>Йозеф Гайдн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60648"/>
            <a:ext cx="1906075" cy="2852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19" y="3480268"/>
            <a:ext cx="1834067" cy="268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60394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85367" y="1268760"/>
            <a:ext cx="6696744" cy="5112568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r>
              <a:rPr lang="ru-RU" dirty="0"/>
              <a:t>1.  Вольфганг Амадей Моцарт родился в старинном городе ………………..(название).</a:t>
            </a:r>
          </a:p>
          <a:p>
            <a:r>
              <a:rPr lang="ru-RU" dirty="0"/>
              <a:t>2.	Отец Моцарта ........................... (имя) был образованным музыкантом.</a:t>
            </a:r>
          </a:p>
          <a:p>
            <a:r>
              <a:rPr lang="ru-RU" dirty="0"/>
              <a:t>3.	Маленький Моцарт умел  в четыре года играть не только на клавесине, но и на ........................и ……………….(назвать  два инструмента).</a:t>
            </a:r>
          </a:p>
          <a:p>
            <a:r>
              <a:rPr lang="ru-RU" dirty="0"/>
              <a:t>4.	В шесть лет Моцарта называли « ………………….. » (известное выражение), так как программа концертов поражала разнообразием и виртуозностью.</a:t>
            </a:r>
          </a:p>
          <a:p>
            <a:r>
              <a:rPr lang="ru-RU" dirty="0"/>
              <a:t>5.	В этих операх Моцарт достиг наибольшего мастерства: «………………………..», «……………………..», «…………………………» (названия опер).</a:t>
            </a:r>
          </a:p>
          <a:p>
            <a:r>
              <a:rPr lang="ru-RU" dirty="0"/>
              <a:t>6.	Последним произведением Моцарта был …………………. (название), которое было заказано ему незнакомцем, одетым в черное.</a:t>
            </a:r>
          </a:p>
          <a:p>
            <a:r>
              <a:rPr lang="ru-RU" dirty="0"/>
              <a:t>7.	Опера «Свадьба Фигаро» написана по комедии французского писателя  …………… (имя).</a:t>
            </a:r>
          </a:p>
          <a:p>
            <a:r>
              <a:rPr lang="ru-RU" dirty="0"/>
              <a:t>8.	 Третья часть сонаты Ля мажор имеет название …………………. (указание  Моцарта </a:t>
            </a:r>
            <a:r>
              <a:rPr lang="ru-RU" dirty="0" err="1"/>
              <a:t>Alla</a:t>
            </a:r>
            <a:r>
              <a:rPr lang="ru-RU" dirty="0"/>
              <a:t> </a:t>
            </a:r>
            <a:r>
              <a:rPr lang="ru-RU" dirty="0" err="1"/>
              <a:t>turca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7784" y="260648"/>
            <a:ext cx="6408712" cy="745232"/>
          </a:xfrm>
        </p:spPr>
        <p:txBody>
          <a:bodyPr>
            <a:normAutofit/>
          </a:bodyPr>
          <a:lstStyle/>
          <a:p>
            <a:r>
              <a:rPr lang="ru-RU" dirty="0" smtClean="0"/>
              <a:t>Вольфганг Амадей Моцарт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026" y="548680"/>
            <a:ext cx="1994403" cy="2490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068" y="3140968"/>
            <a:ext cx="1975347" cy="277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1301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67744" y="1600200"/>
            <a:ext cx="6419056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1.	Людвиг </a:t>
            </a:r>
            <a:r>
              <a:rPr lang="ru-RU" dirty="0" err="1"/>
              <a:t>ван</a:t>
            </a:r>
            <a:r>
              <a:rPr lang="ru-RU" dirty="0"/>
              <a:t> Бетховен родился в небольшом немецком городе  ……….. (название).</a:t>
            </a:r>
          </a:p>
          <a:p>
            <a:r>
              <a:rPr lang="ru-RU" dirty="0"/>
              <a:t>2.	Тяжёлое, безотрадное детство! С раннего возраста мальчик был вынужден работать в придворной капелле в качестве ………………. (исполнитель на инструменте).</a:t>
            </a:r>
          </a:p>
          <a:p>
            <a:r>
              <a:rPr lang="ru-RU" dirty="0"/>
              <a:t>3.	Педагог Христиан ………( фамилия) – распознал в мальчике замечательного музыканта.</a:t>
            </a:r>
          </a:p>
          <a:p>
            <a:r>
              <a:rPr lang="ru-RU" dirty="0"/>
              <a:t>4.	В 1787 году Бетховен едет в Вену, чтобы встретиться с великим …………….. (композитор).</a:t>
            </a:r>
          </a:p>
          <a:p>
            <a:r>
              <a:rPr lang="ru-RU" dirty="0"/>
              <a:t>5.	В 1792 году двадцатидвухлетний композитор переехал в …….. (город в Австрии).</a:t>
            </a:r>
          </a:p>
          <a:p>
            <a:r>
              <a:rPr lang="ru-RU" dirty="0"/>
              <a:t>6.	Сначала он завоевал Вену как пианист. Клавесин уже не удовлетворял Бетховена, он начал играть на новом тогда ещё инструменте – ………………..</a:t>
            </a:r>
          </a:p>
          <a:p>
            <a:r>
              <a:rPr lang="ru-RU" dirty="0"/>
              <a:t>7.	Трагедией жизни Бетховена была его ……………. (болезнь).</a:t>
            </a:r>
          </a:p>
          <a:p>
            <a:r>
              <a:rPr lang="ru-RU" dirty="0"/>
              <a:t>8.	Известны его слова: «Я  схвачу …………………………….» (продолжить цитату).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Людвиг </a:t>
            </a:r>
            <a:r>
              <a:rPr lang="ru-RU" dirty="0" err="1" smtClean="0"/>
              <a:t>ван</a:t>
            </a:r>
            <a:r>
              <a:rPr lang="ru-RU" dirty="0" smtClean="0"/>
              <a:t> Бетховен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863" y="260648"/>
            <a:ext cx="1837989" cy="23815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543" y="2708920"/>
            <a:ext cx="1882631" cy="213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93367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51720" y="1600200"/>
            <a:ext cx="6840760" cy="4525963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r>
              <a:rPr lang="ru-RU" dirty="0"/>
              <a:t>1.	 Франц  Шуберт родился в предместье Вены- …………………...  (название города).</a:t>
            </a:r>
          </a:p>
          <a:p>
            <a:r>
              <a:rPr lang="ru-RU" dirty="0"/>
              <a:t>2.	 Франц обладал прекрасным голосом и с 11 лет его отдали в ………………………- школу подготовки церковных певчих (название учебного заведения).</a:t>
            </a:r>
          </a:p>
          <a:p>
            <a:r>
              <a:rPr lang="ru-RU" dirty="0"/>
              <a:t>3.	Уже в те годы Шуберт начал сочинять под руководством знаменитого придворного композитора……………………… имя композитора – старшего современника Моцарта).</a:t>
            </a:r>
          </a:p>
          <a:p>
            <a:r>
              <a:rPr lang="ru-RU" dirty="0"/>
              <a:t>4.	Друзья Шуберта, среди которых были поэты, художники, музыканты, собирались на музыкальные вечера, получившие название ……………………..</a:t>
            </a:r>
          </a:p>
          <a:p>
            <a:r>
              <a:rPr lang="ru-RU" dirty="0"/>
              <a:t>5.	Шуберт сочинял в разных жанрах, но главным из них был жанр ……………….</a:t>
            </a:r>
          </a:p>
          <a:p>
            <a:r>
              <a:rPr lang="ru-RU" dirty="0"/>
              <a:t>6.	«Смерть похоронила здесь богатое сокровище, ……………………………………….</a:t>
            </a:r>
          </a:p>
          <a:p>
            <a:r>
              <a:rPr lang="ru-RU" dirty="0"/>
              <a:t>(закончить цитату).</a:t>
            </a:r>
          </a:p>
          <a:p>
            <a:r>
              <a:rPr lang="ru-RU" dirty="0"/>
              <a:t>7.	На стихи </a:t>
            </a:r>
            <a:r>
              <a:rPr lang="ru-RU" dirty="0" err="1"/>
              <a:t>В.Мюллера</a:t>
            </a:r>
            <a:r>
              <a:rPr lang="ru-RU" dirty="0"/>
              <a:t> Шубертом написаны песенные циклы ………………………… названия циклов)</a:t>
            </a:r>
          </a:p>
          <a:p>
            <a:r>
              <a:rPr lang="ru-RU" dirty="0"/>
              <a:t>8.	Шуберт одним из первых ввел в фортепианную музыку два новых жанра …………. </a:t>
            </a:r>
          </a:p>
          <a:p>
            <a:r>
              <a:rPr lang="ru-RU" dirty="0"/>
              <a:t>   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43808" y="188640"/>
            <a:ext cx="6048672" cy="914400"/>
          </a:xfrm>
        </p:spPr>
        <p:txBody>
          <a:bodyPr/>
          <a:lstStyle/>
          <a:p>
            <a:r>
              <a:rPr lang="ru-RU" dirty="0" smtClean="0"/>
              <a:t>Франц Шуберт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48680"/>
            <a:ext cx="1590675" cy="2381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720" y="3140968"/>
            <a:ext cx="1681514" cy="208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1140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67744" y="1600200"/>
            <a:ext cx="6624736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1.	</a:t>
            </a:r>
            <a:r>
              <a:rPr lang="ru-RU" dirty="0" err="1"/>
              <a:t>Фридерик</a:t>
            </a:r>
            <a:r>
              <a:rPr lang="ru-RU" dirty="0"/>
              <a:t> Шопен родился в 1810 году недалеко от Варшавы, в местечке ………………… (название).</a:t>
            </a:r>
          </a:p>
          <a:p>
            <a:r>
              <a:rPr lang="ru-RU" dirty="0"/>
              <a:t>2.	К пяти годам маленький Шопен уже уверенно исполнял несложные пьесы и вскоре его педагогом стал известный чешский музыкант ……………………………. (имя).</a:t>
            </a:r>
          </a:p>
          <a:p>
            <a:r>
              <a:rPr lang="ru-RU" dirty="0"/>
              <a:t>3.	В Высшей школе музыки его занятиями руководил педагог и композитор Иосиф </a:t>
            </a:r>
            <a:r>
              <a:rPr lang="ru-RU" dirty="0" err="1"/>
              <a:t>Эльснер</a:t>
            </a:r>
            <a:r>
              <a:rPr lang="ru-RU" dirty="0"/>
              <a:t>, который оставил следующую характеристику: «Изумительные способности. ……………………………….. » ( продолжить фразу).</a:t>
            </a:r>
          </a:p>
          <a:p>
            <a:r>
              <a:rPr lang="ru-RU" dirty="0"/>
              <a:t>4.	Шопен тяжело переживал  события, развернувшиеся на его родине. Свое горе, гнев, возмущение он выразил в музыке. Так родилось одно из величайших его творений – ……………………………………(произведение).</a:t>
            </a:r>
          </a:p>
          <a:p>
            <a:r>
              <a:rPr lang="ru-RU" dirty="0"/>
              <a:t>5.	Роберт Шуман, услышав вариации Шопена на тему из оперы Моцарта «Дон-Жуан», воскликнул: «Шапки долой, господа, ………………..» (продолжить цитату).</a:t>
            </a:r>
          </a:p>
          <a:p>
            <a:r>
              <a:rPr lang="ru-RU" dirty="0"/>
              <a:t>6.	Близкий друг Шопена – польский поэт  ……………………………….(имя).</a:t>
            </a:r>
          </a:p>
          <a:p>
            <a:r>
              <a:rPr lang="ru-RU" dirty="0"/>
              <a:t>7.	Мазурка – польский народный  ……….. (жанр) в ………………… размере.</a:t>
            </a:r>
          </a:p>
          <a:p>
            <a:r>
              <a:rPr lang="ru-RU" dirty="0"/>
              <a:t>8.	Шопену принадлежит первенство в создании фортепианного цикла из …………………. (количество и жанр).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260648"/>
            <a:ext cx="7543800" cy="864096"/>
          </a:xfrm>
        </p:spPr>
        <p:txBody>
          <a:bodyPr>
            <a:normAutofit/>
          </a:bodyPr>
          <a:lstStyle/>
          <a:p>
            <a:r>
              <a:rPr lang="ru-RU" dirty="0" err="1" smtClean="0"/>
              <a:t>Фридерик</a:t>
            </a:r>
            <a:r>
              <a:rPr lang="ru-RU" dirty="0" smtClean="0"/>
              <a:t> Шопен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60648"/>
            <a:ext cx="2047410" cy="27298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101" y="3181454"/>
            <a:ext cx="1944216" cy="283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5703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Композиторы </a:t>
            </a:r>
            <a:r>
              <a:rPr lang="en-US" dirty="0" smtClean="0"/>
              <a:t>XIX</a:t>
            </a:r>
            <a:r>
              <a:rPr lang="ru-RU" dirty="0" smtClean="0"/>
              <a:t> века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Русская музыка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27381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852936"/>
            <a:ext cx="8229600" cy="458112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ru-RU" dirty="0"/>
              <a:t>1. Огромное впечатление на восьмилетнего Глинку произвели события в России....года (дата). </a:t>
            </a:r>
          </a:p>
          <a:p>
            <a:r>
              <a:rPr lang="ru-RU" dirty="0"/>
              <a:t>2. Во время учебы в Петербургском Благородном пансионе при главном педагогическом институте преподавателем русской словесности и воспитателем юного Глинки  был друг Пушкина, будущий декабрист ………   (фамилия).</a:t>
            </a:r>
          </a:p>
          <a:p>
            <a:r>
              <a:rPr lang="ru-RU" dirty="0"/>
              <a:t>3. Сюжет оперы «Иван Сусанин» Глинке подсказал поэт ………..(фамилия). </a:t>
            </a:r>
          </a:p>
          <a:p>
            <a:r>
              <a:rPr lang="ru-RU" dirty="0"/>
              <a:t>4. Название оперы, которое значилось в премьерных афишах ……………(название оперы). </a:t>
            </a:r>
          </a:p>
          <a:p>
            <a:r>
              <a:rPr lang="ru-RU" dirty="0"/>
              <a:t>5. Премьера оперы состоялась 27 ноября 1836 года на сцене Большого театра в ……………  </a:t>
            </a:r>
          </a:p>
          <a:p>
            <a:r>
              <a:rPr lang="ru-RU" dirty="0"/>
              <a:t>(название города). </a:t>
            </a:r>
          </a:p>
          <a:p>
            <a:r>
              <a:rPr lang="ru-RU" dirty="0"/>
              <a:t>6. «Руслан и Людмила» </a:t>
            </a:r>
            <a:r>
              <a:rPr lang="ru-RU" dirty="0" err="1"/>
              <a:t>М.И.Глинки</a:t>
            </a:r>
            <a:r>
              <a:rPr lang="ru-RU" dirty="0"/>
              <a:t> – первая русская ………………опера (жанр оперы). </a:t>
            </a:r>
          </a:p>
          <a:p>
            <a:r>
              <a:rPr lang="ru-RU" dirty="0"/>
              <a:t>7. В этот же период творчества была сочинена музыка к трагедии «Князь Холмский» ….. ……………  (фамилия автора трагедии). </a:t>
            </a:r>
          </a:p>
          <a:p>
            <a:r>
              <a:rPr lang="ru-RU" dirty="0"/>
              <a:t>8. В 1848 году была сочинена симфоническая фантазия на темы двух русских песен ……………………(название симфонического произведения). 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764704"/>
            <a:ext cx="6059016" cy="6529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Михаил Иванович Глинка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76672"/>
            <a:ext cx="2002977" cy="23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6394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77</TotalTime>
  <Words>2306</Words>
  <Application>Microsoft Office PowerPoint</Application>
  <PresentationFormat>Экран (4:3)</PresentationFormat>
  <Paragraphs>299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Биографии и творчество композиторов</vt:lpstr>
      <vt:lpstr>Иоганн Себастьян Бах</vt:lpstr>
      <vt:lpstr>Йозеф Гайдн</vt:lpstr>
      <vt:lpstr>Вольфганг Амадей Моцарт</vt:lpstr>
      <vt:lpstr>Людвиг ван Бетховен</vt:lpstr>
      <vt:lpstr>Франц Шуберт</vt:lpstr>
      <vt:lpstr>Фридерик Шопен</vt:lpstr>
      <vt:lpstr>Русская музыка</vt:lpstr>
      <vt:lpstr>Михаил Иванович Глинка</vt:lpstr>
      <vt:lpstr>Александр Сергеевич Даргомыжский</vt:lpstr>
      <vt:lpstr>Александр Порфирьевич Бородин</vt:lpstr>
      <vt:lpstr>Модест Петрович Мусоргский</vt:lpstr>
      <vt:lpstr>Николай Андреевич Римский-Корсаков</vt:lpstr>
      <vt:lpstr>Петр Ильич Чайковский</vt:lpstr>
      <vt:lpstr>Отечественная музыка ХХ века</vt:lpstr>
      <vt:lpstr>Сергей Васильевич Рахманинов</vt:lpstr>
      <vt:lpstr>Александр Николаевич Скрябин</vt:lpstr>
      <vt:lpstr>Игорь Федорович Стравинский</vt:lpstr>
      <vt:lpstr>Сергей Сергеевич Прокофьев</vt:lpstr>
      <vt:lpstr>Дмитрий Дмитриевич Шостакович</vt:lpstr>
      <vt:lpstr>Георгий Васильевич Свиридов</vt:lpstr>
      <vt:lpstr>Салих Сайдашев</vt:lpstr>
      <vt:lpstr>Фарид Яруллин</vt:lpstr>
      <vt:lpstr>Назиб Жиганов</vt:lpstr>
      <vt:lpstr>Рустем Яхин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user</cp:lastModifiedBy>
  <cp:revision>48</cp:revision>
  <dcterms:created xsi:type="dcterms:W3CDTF">2014-12-11T18:32:51Z</dcterms:created>
  <dcterms:modified xsi:type="dcterms:W3CDTF">2019-03-01T13:51:20Z</dcterms:modified>
</cp:coreProperties>
</file>